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6" r:id="rId11"/>
    <p:sldId id="265" r:id="rId12"/>
    <p:sldId id="269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19C37C-06F3-45A7-B5D1-4150C2CB035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781283A-08D3-47DD-89C8-E964026D65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8352928" cy="2088232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prstClr val="black"/>
                </a:solidFill>
                <a:latin typeface="Bernard MT Condensed" panose="02050806060905020404" pitchFamily="18" charset="0"/>
              </a:rPr>
              <a:t>Breast conserving </a:t>
            </a:r>
            <a:r>
              <a:rPr lang="en-US" sz="4900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surgery:</a:t>
            </a:r>
            <a:br>
              <a:rPr lang="en-US" sz="4900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</a:br>
            <a:r>
              <a:rPr lang="en-US" sz="4900" dirty="0" smtClean="0">
                <a:latin typeface="Bernard MT Condensed" panose="02050806060905020404" pitchFamily="18" charset="0"/>
              </a:rPr>
              <a:t>The balance between good </a:t>
            </a:r>
            <a:r>
              <a:rPr lang="en-US" sz="4900" dirty="0" err="1" smtClean="0">
                <a:latin typeface="Bernard MT Condensed" panose="02050806060905020404" pitchFamily="18" charset="0"/>
              </a:rPr>
              <a:t>cosmesis</a:t>
            </a:r>
            <a:r>
              <a:rPr lang="en-US" sz="4900" dirty="0" smtClean="0">
                <a:latin typeface="Bernard MT Condensed" panose="02050806060905020404" pitchFamily="18" charset="0"/>
              </a:rPr>
              <a:t> and local control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80336" y="5066020"/>
            <a:ext cx="42484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Bernard MT Condensed" panose="02050806060905020404" pitchFamily="18" charset="0"/>
              </a:rPr>
              <a:t>Prof. </a:t>
            </a:r>
            <a:r>
              <a:rPr lang="en-US" sz="2800" b="1" i="1" dirty="0" err="1" smtClean="0">
                <a:latin typeface="Bernard MT Condensed" panose="02050806060905020404" pitchFamily="18" charset="0"/>
              </a:rPr>
              <a:t>Mazin</a:t>
            </a:r>
            <a:r>
              <a:rPr lang="en-US" sz="2800" b="1" i="1" dirty="0" smtClean="0">
                <a:latin typeface="Bernard MT Condensed" panose="02050806060905020404" pitchFamily="18" charset="0"/>
              </a:rPr>
              <a:t> H. Al-</a:t>
            </a:r>
            <a:r>
              <a:rPr lang="en-US" sz="2800" b="1" i="1" dirty="0" err="1" smtClean="0">
                <a:latin typeface="Bernard MT Condensed" panose="02050806060905020404" pitchFamily="18" charset="0"/>
              </a:rPr>
              <a:t>Hawaz</a:t>
            </a:r>
            <a:r>
              <a:rPr lang="en-US" sz="2800" b="1" i="1" dirty="0" smtClean="0">
                <a:latin typeface="Bernard MT Condensed" panose="02050806060905020404" pitchFamily="18" charset="0"/>
              </a:rPr>
              <a:t> </a:t>
            </a:r>
            <a:endParaRPr lang="en-US" sz="2800" b="1" i="1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560840" cy="115918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7-Treatment Related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058" y="39346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7458" y="4732067"/>
            <a:ext cx="680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- Hormone  or chemotherapy with irradiation reduce LR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41200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-&lt; 1mm free margin in sufficient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781334"/>
            <a:ext cx="560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If margin involved or EIC  re-excision should made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8882" y="3150666"/>
            <a:ext cx="669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Wide excision don`t reduce the rate of local recurrence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8882" y="4109676"/>
            <a:ext cx="529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nard MT Condensed" panose="02050806060905020404" pitchFamily="18" charset="0"/>
              </a:rPr>
              <a:t>8-Adjuvant systemic therapy </a:t>
            </a:r>
            <a:endParaRPr lang="en-US" sz="2800" dirty="0">
              <a:latin typeface="Bernard MT Condensed" panose="02050806060905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7458" y="5112973"/>
            <a:ext cx="604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Hormone or chemotherapy without irradiation increase L.R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7458" y="5501117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LR  increase   if radiation is delayed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6" grpId="0"/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556" y="1569976"/>
            <a:ext cx="7560840" cy="11521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Factors Influencing Cosmetic Outcome after BCS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058" y="39346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115078" y="3009726"/>
            <a:ext cx="4681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1- Patient related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Older women               Worse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r">
              <a:buFont typeface="Wingdings" panose="05000000000000000000" pitchFamily="2" charset="2"/>
              <a:buChar char="Ø"/>
            </a:pPr>
            <a:r>
              <a:rPr lang="en-US" dirty="0" smtClean="0"/>
              <a:t>Large breast                fibrosis        worse   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23951" y="3464369"/>
            <a:ext cx="43165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31840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07904" y="4221088"/>
            <a:ext cx="0" cy="263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88024" y="42930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9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560840" cy="11521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2-Tumour Related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034" y="3749969"/>
            <a:ext cx="734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2-    location of </a:t>
            </a:r>
            <a:r>
              <a:rPr lang="en-US" dirty="0" err="1" smtClean="0"/>
              <a:t>tumour</a:t>
            </a:r>
            <a:r>
              <a:rPr lang="en-US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Upper </a:t>
            </a:r>
            <a:r>
              <a:rPr lang="en-US" dirty="0" err="1" smtClean="0"/>
              <a:t>lat</a:t>
            </a:r>
            <a:r>
              <a:rPr lang="en-US" dirty="0" smtClean="0"/>
              <a:t> . Quadrant         better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Inferior half          downward displacement of nipple         worse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Central         nipple &amp; areola removed         worse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79622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      </a:t>
            </a:r>
            <a:r>
              <a:rPr lang="en-US" dirty="0" err="1" smtClean="0"/>
              <a:t>Tumour</a:t>
            </a:r>
            <a:r>
              <a:rPr lang="en-US" dirty="0" smtClean="0"/>
              <a:t> size                  volume of tissue excised             worse if &lt; 10%of volume removed           good    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259632" y="2842473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83850" y="2990603"/>
            <a:ext cx="4639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75856" y="2824873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74063" y="2980891"/>
            <a:ext cx="4958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39834" y="33055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67310" y="42210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07869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74063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50304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35696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75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560840" cy="11521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4-Neoadjuvant therapy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058" y="39346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639" y="2843644"/>
            <a:ext cx="599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Preoperative chemotherapy          fibrosis         poor result 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03848" y="30689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27984" y="30689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3812847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Prevention of poor BCS by :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Minimize volume removing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Closing breast defect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Immediate </a:t>
            </a:r>
            <a:r>
              <a:rPr lang="en-US" dirty="0" err="1" smtClean="0"/>
              <a:t>lipo</a:t>
            </a:r>
            <a:r>
              <a:rPr lang="en-US" dirty="0" smtClean="0"/>
              <a:t> filling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406361"/>
            <a:ext cx="7560840" cy="11521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3-Surgical Related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5112973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519" y="370867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3- Re-excision        poor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570" y="1677345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</a:t>
            </a:r>
            <a:r>
              <a:rPr lang="en-US" dirty="0" err="1" smtClean="0"/>
              <a:t>quadrantectomy</a:t>
            </a:r>
            <a:r>
              <a:rPr lang="en-US" dirty="0" smtClean="0"/>
              <a:t>           </a:t>
            </a:r>
            <a:r>
              <a:rPr lang="en-US" dirty="0" smtClean="0"/>
              <a:t>poor</a:t>
            </a:r>
          </a:p>
          <a:p>
            <a:r>
              <a:rPr lang="en-US" dirty="0" smtClean="0"/>
              <a:t>2- wide local excision        good</a:t>
            </a:r>
          </a:p>
          <a:p>
            <a:endParaRPr lang="en-US" dirty="0"/>
          </a:p>
          <a:p>
            <a:r>
              <a:rPr lang="en-US" dirty="0" smtClean="0"/>
              <a:t>If &gt; 10% of volume removed volume replacement By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lipo</a:t>
            </a:r>
            <a:r>
              <a:rPr lang="en-US" dirty="0" smtClean="0"/>
              <a:t> cutaneous or my cutaneous Flap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lipo</a:t>
            </a:r>
            <a:r>
              <a:rPr lang="en-US" dirty="0" smtClean="0"/>
              <a:t> filling  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02320" y="19168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79278" y="22048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87410" y="391995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4366" y="4078002"/>
            <a:ext cx="3945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4- Axillary surgery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Axillary clearance        poor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Sentinel IN          good      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7802" y="454847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66802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4527" y="5027170"/>
            <a:ext cx="4150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 postoperative complication  :</a:t>
            </a:r>
          </a:p>
          <a:p>
            <a:r>
              <a:rPr lang="en-US" dirty="0" smtClean="0"/>
              <a:t>Hematoma </a:t>
            </a:r>
          </a:p>
          <a:p>
            <a:r>
              <a:rPr lang="en-US" dirty="0" smtClean="0"/>
              <a:t>Seroma </a:t>
            </a:r>
          </a:p>
          <a:p>
            <a:r>
              <a:rPr lang="en-US" dirty="0" smtClean="0"/>
              <a:t>Infection  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1835696" y="5482305"/>
            <a:ext cx="144016" cy="610991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10818" y="5603134"/>
            <a:ext cx="136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result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3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6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058" y="39346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9226" y="1772816"/>
            <a:ext cx="7497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major surgical factor influencing local recurrence is completeness of excision , and clear margins (≥1 mm) must be obtained when performing breast conserving surgery. </a:t>
            </a:r>
            <a:r>
              <a:rPr lang="en-US" dirty="0"/>
              <a:t>Wider margins (&gt;5 mm) don`t appear to achieve better local control rates than narrow margins (≥1 mm)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Isolated local recurrence after BCS are usually treated by mastectomy except in </a:t>
            </a:r>
            <a:r>
              <a:rPr lang="en-US" dirty="0" err="1" smtClean="0"/>
              <a:t>pt</a:t>
            </a:r>
            <a:r>
              <a:rPr lang="en-US" dirty="0" smtClean="0"/>
              <a:t> recurrence occurs after 5yrs of Rx  or in </a:t>
            </a:r>
            <a:r>
              <a:rPr lang="en-US" dirty="0" err="1" smtClean="0"/>
              <a:t>pts</a:t>
            </a:r>
            <a:r>
              <a:rPr lang="en-US" dirty="0" smtClean="0"/>
              <a:t> not received radiotherapy previously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9226" y="4119301"/>
            <a:ext cx="701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Younger patients have an increased rate of local recurrence after breast conserving surgery  .</a:t>
            </a:r>
          </a:p>
          <a:p>
            <a:r>
              <a:rPr lang="en-US" dirty="0" smtClean="0"/>
              <a:t>    Conversely older patients have a lower rate of local recurrence .</a:t>
            </a:r>
            <a:endParaRPr lang="en-US" dirty="0"/>
          </a:p>
        </p:txBody>
      </p:sp>
      <p:sp>
        <p:nvSpPr>
          <p:cNvPr id="2" name="مربع نص 1"/>
          <p:cNvSpPr txBox="1"/>
          <p:nvPr/>
        </p:nvSpPr>
        <p:spPr>
          <a:xfrm>
            <a:off x="2339752" y="926433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 summary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6180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21574" y="1772816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most important factor influencing cosmetic outcome after breast conserving surgery is the percentage volume of breast excised . Removing more than 10% of the breast volume dramatically increase the number of women having a poor cosmetic outcome.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645024"/>
            <a:ext cx="6718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Patients who develop local recurrence after breast conserving surgery , particularly in the first 5 years , are at increased risk of having systemic relapse.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112973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Prolonging hormonal therapy beyond 5 years in postmenopausal women with hormone receptor positive reduce the rate of recurrence in same breast and also in the contralateral breast cancer development.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276872"/>
            <a:ext cx="7560840" cy="11521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cap="none" spc="50" dirty="0" smtClean="0">
                <a:ln w="11430"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Thank you </a:t>
            </a:r>
            <a:endParaRPr lang="en-US" sz="6000" b="1" cap="none" spc="50" dirty="0">
              <a:ln w="11430">
                <a:solidFill>
                  <a:schemeClr val="accent3">
                    <a:lumMod val="75000"/>
                  </a:schemeClr>
                </a:solidFill>
              </a:ln>
              <a:solidFill>
                <a:srgbClr val="00B0F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058" y="39346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2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7772400" cy="1152128"/>
          </a:xfrm>
        </p:spPr>
        <p:txBody>
          <a:bodyPr/>
          <a:lstStyle/>
          <a:p>
            <a:pPr algn="l"/>
            <a:r>
              <a:rPr lang="en-US" dirty="0" smtClean="0">
                <a:latin typeface="Bernard MT Condensed" panose="02050806060905020404" pitchFamily="18" charset="0"/>
              </a:rPr>
              <a:t>Aim: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263691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Long term local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20726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 Minimum local morbidity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591" y="4005063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ernard MT Condensed" panose="02050806060905020404" pitchFamily="18" charset="0"/>
              </a:rPr>
              <a:t>  Advantages</a:t>
            </a:r>
            <a:endParaRPr lang="en-US" sz="2000" b="1" dirty="0" smtClean="0">
              <a:latin typeface="Bernard MT Condensed" panose="02050806060905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55450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Acceptable cosmetic appearance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508518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 lower level of psychological morbidity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751063"/>
            <a:ext cx="7772400" cy="1470025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dirty="0" smtClean="0"/>
              <a:t>Meta –analysis of data involving 3006 </a:t>
            </a:r>
            <a:r>
              <a:rPr lang="en-US" dirty="0" err="1" smtClean="0"/>
              <a:t>pt</a:t>
            </a:r>
            <a:r>
              <a:rPr lang="en-US" dirty="0" smtClean="0"/>
              <a:t> &amp; others involving 4981 </a:t>
            </a:r>
            <a:r>
              <a:rPr lang="en-US" dirty="0" err="1" smtClean="0"/>
              <a:t>pt</a:t>
            </a:r>
            <a:r>
              <a:rPr lang="en-US" dirty="0" smtClean="0"/>
              <a:t>  show no significant differences in risk  of death &amp; local recurrence in 10 years of follow up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33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80" y="1484784"/>
            <a:ext cx="7772400" cy="1470025"/>
          </a:xfrm>
        </p:spPr>
        <p:txBody>
          <a:bodyPr/>
          <a:lstStyle/>
          <a:p>
            <a:pPr algn="l"/>
            <a:r>
              <a:rPr lang="en-US" dirty="0" smtClean="0">
                <a:latin typeface="Bernard MT Condensed" panose="02050806060905020404" pitchFamily="18" charset="0"/>
              </a:rPr>
              <a:t>Indications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313167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1- T1 T2  &lt; 4 cm  N0 , N1 , M0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862789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2- Single clinical &amp; mammographic                                                                                                                                                                                                    lesion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78786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3- &gt;  4 cm in large breast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77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Relative  contra- indications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8334" y="277751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T4, N2 , M1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1234" y="3235853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 pt. prefer mastectomy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2380" y="368932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3- Clinical &amp; mammographic evident of multifocal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8334" y="4058734"/>
            <a:ext cx="4671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4- Small breast &amp; local wide spread disease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334" y="4428066"/>
            <a:ext cx="20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 Central </a:t>
            </a:r>
            <a:r>
              <a:rPr lang="en-US" dirty="0" err="1" smtClean="0"/>
              <a:t>tumour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334" y="483860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6- +</a:t>
            </a:r>
            <a:r>
              <a:rPr lang="en-US" dirty="0" err="1" smtClean="0"/>
              <a:t>ve</a:t>
            </a:r>
            <a:r>
              <a:rPr lang="en-US" dirty="0" smtClean="0"/>
              <a:t>  BRCA1 and BRCA2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1234" y="520794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7- Already irradiated thoracic wall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9672" y="55746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8-  Is t&amp; second trimester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0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056784" cy="1152128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Local recurrence after BCS 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7089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- 0.5- 1% / year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257601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Mostly due to second primaries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8610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- 80% located adjacent to site of initial excision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45091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More common in young age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508518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If radiotherapy not given lead to increase local recurrence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3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056784" cy="1152128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 Can radiotherapy omitted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5616" y="38610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45091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1574" y="5073907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1574" y="2780928"/>
            <a:ext cx="653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Older </a:t>
            </a:r>
            <a:r>
              <a:rPr lang="en-US" dirty="0" err="1" smtClean="0"/>
              <a:t>pt</a:t>
            </a:r>
            <a:r>
              <a:rPr lang="en-US" dirty="0" smtClean="0"/>
              <a:t> &gt; 70 </a:t>
            </a:r>
            <a:r>
              <a:rPr lang="en-US" dirty="0" err="1" smtClean="0"/>
              <a:t>yrs</a:t>
            </a:r>
            <a:r>
              <a:rPr lang="en-US" dirty="0" smtClean="0"/>
              <a:t> , low risk cancer , completely </a:t>
            </a:r>
            <a:r>
              <a:rPr lang="en-US" dirty="0" err="1" smtClean="0"/>
              <a:t>excisted</a:t>
            </a:r>
            <a:r>
              <a:rPr lang="en-US" dirty="0" smtClean="0"/>
              <a:t> ;  Node           –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ER +</a:t>
            </a:r>
            <a:r>
              <a:rPr lang="en-US" dirty="0" err="1" smtClean="0"/>
              <a:t>ve</a:t>
            </a:r>
            <a:r>
              <a:rPr lang="en-US" dirty="0" smtClean="0"/>
              <a:t> , PR +</a:t>
            </a:r>
            <a:r>
              <a:rPr lang="en-US" dirty="0" err="1" smtClean="0"/>
              <a:t>ve</a:t>
            </a:r>
            <a:r>
              <a:rPr lang="en-US" dirty="0" smtClean="0"/>
              <a:t>  and on Hormone Rx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1574" y="4283804"/>
            <a:ext cx="6314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 Any age , grade</a:t>
            </a:r>
            <a:r>
              <a:rPr lang="en-US" dirty="0"/>
              <a:t> </a:t>
            </a:r>
            <a:r>
              <a:rPr lang="en-US" dirty="0" smtClean="0"/>
              <a:t>I, Node –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ER+ve</a:t>
            </a:r>
            <a:r>
              <a:rPr lang="en-US" dirty="0" smtClean="0"/>
              <a:t> , </a:t>
            </a:r>
            <a:r>
              <a:rPr lang="en-US" dirty="0" err="1" smtClean="0"/>
              <a:t>PR+ve</a:t>
            </a:r>
            <a:r>
              <a:rPr lang="en-US" dirty="0" smtClean="0"/>
              <a:t>  and on Hormone Rx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4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794" y="980728"/>
            <a:ext cx="7560840" cy="11521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Factors Affecting Local Recurrence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5325" y="328032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2- </a:t>
            </a:r>
            <a:r>
              <a:rPr lang="en-US" b="1" dirty="0" err="1" smtClean="0"/>
              <a:t>tumour</a:t>
            </a:r>
            <a:r>
              <a:rPr lang="en-US" b="1" dirty="0" smtClean="0"/>
              <a:t> related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  size : not significant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grade :lowest in grade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058" y="4293096"/>
            <a:ext cx="5041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3-</a:t>
            </a:r>
            <a:r>
              <a:rPr lang="en-US" dirty="0"/>
              <a:t> </a:t>
            </a:r>
            <a:r>
              <a:rPr lang="en-US" b="1" dirty="0"/>
              <a:t>Histological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dirty="0"/>
              <a:t>no affect .but in few series </a:t>
            </a:r>
            <a:r>
              <a:rPr lang="en-US" dirty="0" smtClean="0"/>
              <a:t>lobular </a:t>
            </a:r>
            <a:r>
              <a:rPr lang="en-US" dirty="0" err="1" smtClean="0"/>
              <a:t>Ca</a:t>
            </a:r>
            <a:r>
              <a:rPr lang="en-US" dirty="0" smtClean="0"/>
              <a:t>  more than Ductal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/>
              <a:t>due to – margin not clear </a:t>
            </a:r>
          </a:p>
          <a:p>
            <a:r>
              <a:rPr lang="en-US" dirty="0"/>
              <a:t>      </a:t>
            </a:r>
            <a:r>
              <a:rPr lang="en-US" dirty="0" smtClean="0"/>
              <a:t>                                                </a:t>
            </a:r>
            <a:r>
              <a:rPr lang="en-US" dirty="0"/>
              <a:t>-  </a:t>
            </a:r>
            <a:r>
              <a:rPr lang="en-US" dirty="0" err="1"/>
              <a:t>multicentric</a:t>
            </a: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9058" y="2356991"/>
            <a:ext cx="653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1-  patient related :</a:t>
            </a:r>
          </a:p>
          <a:p>
            <a:r>
              <a:rPr lang="en-US" dirty="0"/>
              <a:t> </a:t>
            </a:r>
            <a:r>
              <a:rPr lang="en-US" dirty="0" smtClean="0"/>
              <a:t> -  family history increase</a:t>
            </a:r>
          </a:p>
          <a:p>
            <a:r>
              <a:rPr lang="en-US" dirty="0" smtClean="0"/>
              <a:t>  -  large breast decrease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19406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4-</a:t>
            </a:r>
            <a:r>
              <a:rPr lang="en-US" dirty="0" smtClean="0"/>
              <a:t> </a:t>
            </a:r>
            <a:r>
              <a:rPr lang="en-US" b="1" dirty="0" smtClean="0"/>
              <a:t>lymphatic</a:t>
            </a:r>
            <a:r>
              <a:rPr lang="en-US" dirty="0" smtClean="0"/>
              <a:t> /</a:t>
            </a:r>
            <a:r>
              <a:rPr lang="en-US" b="1" dirty="0" smtClean="0"/>
              <a:t>vascular</a:t>
            </a:r>
            <a:r>
              <a:rPr lang="en-US" dirty="0" smtClean="0"/>
              <a:t> </a:t>
            </a:r>
            <a:r>
              <a:rPr lang="en-US" b="1" dirty="0" smtClean="0"/>
              <a:t>invasion:</a:t>
            </a:r>
            <a:r>
              <a:rPr lang="en-US" dirty="0" smtClean="0"/>
              <a:t> lead to</a:t>
            </a:r>
          </a:p>
          <a:p>
            <a:r>
              <a:rPr lang="en-US" dirty="0"/>
              <a:t> </a:t>
            </a:r>
            <a:r>
              <a:rPr lang="en-US" dirty="0" smtClean="0"/>
              <a:t>   double increase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580" y="4005064"/>
            <a:ext cx="3708412" cy="79208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6-</a:t>
            </a:r>
            <a:r>
              <a:rPr lang="en-US" sz="1800" b="1" dirty="0" smtClean="0"/>
              <a:t> Multiple </a:t>
            </a:r>
            <a:r>
              <a:rPr lang="en-US" sz="1800" b="1" dirty="0" err="1" smtClean="0"/>
              <a:t>tumour</a:t>
            </a:r>
            <a:r>
              <a:rPr lang="en-US" sz="1800" b="1" dirty="0" smtClean="0"/>
              <a:t> : increase</a:t>
            </a:r>
            <a:r>
              <a:rPr lang="en-US" sz="1800" i="1" dirty="0" smtClean="0">
                <a:cs typeface="+mn-cs"/>
              </a:rPr>
              <a:t> </a:t>
            </a:r>
            <a:endParaRPr lang="en-US" sz="1800" i="1" dirty="0">
              <a:cs typeface="+mn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41" y="17403"/>
            <a:ext cx="1628140" cy="1538293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345"/>
            <a:ext cx="1596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058" y="39346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082" y="511297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1350" y="5157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6758" y="2060848"/>
            <a:ext cx="4261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5-Extensive in </a:t>
            </a:r>
            <a:r>
              <a:rPr lang="en-US" b="1" dirty="0" err="1" smtClean="0"/>
              <a:t>situe</a:t>
            </a:r>
            <a:r>
              <a:rPr lang="en-US" b="1" dirty="0" smtClean="0"/>
              <a:t> component </a:t>
            </a:r>
            <a:r>
              <a:rPr lang="en-US" dirty="0" smtClean="0"/>
              <a:t>:</a:t>
            </a:r>
            <a:r>
              <a:rPr lang="en-US" b="1" dirty="0" smtClean="0"/>
              <a:t> increase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EIC define if 25% or more of </a:t>
            </a:r>
            <a:r>
              <a:rPr lang="en-US" dirty="0" err="1" smtClean="0"/>
              <a:t>tumour</a:t>
            </a:r>
            <a:r>
              <a:rPr lang="en-US" dirty="0" smtClean="0"/>
              <a:t> mass is non invasive &amp; surrounding the breast Ca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540</TotalTime>
  <Words>743</Words>
  <Application>Microsoft Office PowerPoint</Application>
  <PresentationFormat>عرض على الشاشة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Arial</vt:lpstr>
      <vt:lpstr>Bernard MT Condensed</vt:lpstr>
      <vt:lpstr>Franklin Gothic Book</vt:lpstr>
      <vt:lpstr>Franklin Gothic Medium</vt:lpstr>
      <vt:lpstr>Tunga</vt:lpstr>
      <vt:lpstr>Wingdings</vt:lpstr>
      <vt:lpstr>Angles</vt:lpstr>
      <vt:lpstr>Breast conserving surgery: The balance between good cosmesis and local control   </vt:lpstr>
      <vt:lpstr>Aim:</vt:lpstr>
      <vt:lpstr>Meta –analysis of data involving 3006 pt &amp; others involving 4981 pt  show no significant differences in risk  of death &amp; local recurrence in 10 years of follow up  </vt:lpstr>
      <vt:lpstr>Indications</vt:lpstr>
      <vt:lpstr>Relative  contra- indications </vt:lpstr>
      <vt:lpstr>Local recurrence after BCS :</vt:lpstr>
      <vt:lpstr> Can radiotherapy omitted </vt:lpstr>
      <vt:lpstr>Factors Affecting Local Recurrence </vt:lpstr>
      <vt:lpstr>6- Multiple tumour : increase </vt:lpstr>
      <vt:lpstr>7-Treatment Related </vt:lpstr>
      <vt:lpstr>Factors Influencing Cosmetic Outcome after BCS </vt:lpstr>
      <vt:lpstr>2-Tumour Related  </vt:lpstr>
      <vt:lpstr>4-Neoadjuvant therapy </vt:lpstr>
      <vt:lpstr>3-Surgical Related </vt:lpstr>
      <vt:lpstr>عرض تقديمي في PowerPoint</vt:lpstr>
      <vt:lpstr>عرض تقديمي في PowerPoint</vt:lpstr>
      <vt:lpstr>Thank you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conserving surgery</dc:title>
  <dc:creator>Maher</dc:creator>
  <cp:lastModifiedBy>Maher</cp:lastModifiedBy>
  <cp:revision>45</cp:revision>
  <dcterms:created xsi:type="dcterms:W3CDTF">2019-12-04T08:36:42Z</dcterms:created>
  <dcterms:modified xsi:type="dcterms:W3CDTF">2019-12-18T05:27:51Z</dcterms:modified>
</cp:coreProperties>
</file>